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86" r:id="rId11"/>
    <p:sldId id="274" r:id="rId12"/>
    <p:sldId id="275" r:id="rId13"/>
    <p:sldId id="282" r:id="rId14"/>
    <p:sldId id="272" r:id="rId15"/>
    <p:sldId id="266" r:id="rId16"/>
    <p:sldId id="284" r:id="rId17"/>
    <p:sldId id="285" r:id="rId18"/>
    <p:sldId id="267" r:id="rId19"/>
    <p:sldId id="269" r:id="rId20"/>
    <p:sldId id="270" r:id="rId21"/>
    <p:sldId id="271" r:id="rId22"/>
    <p:sldId id="268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8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71E1-22EF-4560-92BA-95CA7D437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DE06-CCFE-47A5-85BC-E2C9815033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08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BE7E6-1B85-4492-B9D9-BAB5E2B88B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D417C-1B92-4E11-A18E-A38B6963C2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138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8B8F3-AAA2-4643-BFFC-270B50346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A4D15-F045-464B-A58A-CE25F94D2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31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E20F8-D514-4F0F-A7CB-2DBBACAE00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9E046-2AD0-4BD0-A7AC-1DB4218AC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40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53D76-CEB8-4579-B4C3-4903D5E4D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4A25-E926-4B3B-AEC6-D4BDEB7933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64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A57EC-E5B7-4A23-9DF6-C0B3E030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633F-C73B-49EA-ABFE-A71D3FACBC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5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745D2-50B5-4F68-B130-1CC8C4C81F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59D4-23C1-4523-B791-E7536C8B5A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86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5A4B3-4C9E-461B-9A06-DF22D25D21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A6CDB-8F79-4F55-8E24-815930F7CD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20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791FD-D4FA-4203-82B9-987EDA1262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B43BE-7483-4DF9-89B7-555DDC3937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017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94AD4-9B65-445C-8A6E-58B4716471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DE9E-A6EF-4CC9-B047-23D9AC20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562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21041-1452-4AB1-A0B9-E420536D25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6F33D-D8F0-4306-AAB5-EB25DB2AD3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97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B438-E147-43EB-9659-4C891DBD0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6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799D1-3A30-49AF-A9AD-DD491C2D3C9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29.01.2016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246DB-0E86-4056-8BCE-9F48D0FDB1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orism.su/avtor/49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19010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Муниципальное общеобразовательное учреждение </a:t>
            </a:r>
            <a:r>
              <a:rPr lang="ru-RU" sz="2400" b="1" dirty="0" err="1" smtClean="0">
                <a:solidFill>
                  <a:srgbClr val="FFFF00"/>
                </a:solidFill>
              </a:rPr>
              <a:t>Тугутуйская</a:t>
            </a:r>
            <a:r>
              <a:rPr lang="ru-RU" sz="2400" b="1" dirty="0" smtClean="0">
                <a:solidFill>
                  <a:srgbClr val="FFFF00"/>
                </a:solidFill>
              </a:rPr>
              <a:t> средняя общеобразовательная школа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073739"/>
            <a:ext cx="842493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Система работы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по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профилактике правонарушений и безнадзорности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275204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Выписка из социального паспорта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4834090"/>
              </p:ext>
            </p:extLst>
          </p:nvPr>
        </p:nvGraphicFramePr>
        <p:xfrm>
          <a:off x="1" y="714352"/>
          <a:ext cx="9501222" cy="649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88"/>
                <a:gridCol w="5707360"/>
                <a:gridCol w="3167074"/>
              </a:tblGrid>
              <a:tr h="49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Всего детей в школе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177 (с учетом детей, находящихся в санатории)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 семей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в семьях: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том числе школьников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том числе дошкольников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Учащихся инвалидов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Семей социального риска: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КАТЕГОРИИ СЕМЕЙ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Неполных семей: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36ш/7д=43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Многодетных семей: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86школ./57д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Опекаемых семей: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4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Малообеспеченных семей: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4797215"/>
              </p:ext>
            </p:extLst>
          </p:nvPr>
        </p:nvGraphicFramePr>
        <p:xfrm>
          <a:off x="500034" y="714360"/>
          <a:ext cx="8186766" cy="533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73"/>
                <a:gridCol w="4704571"/>
                <a:gridCol w="2728922"/>
              </a:tblGrid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Малообеспеченных семей: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Семьи матерей-одиночек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21ш/3дош.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Семей переселенцев и беженцев: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Занятость родителей: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рабочих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служащих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инженерно-технических работников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медицинских работников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педагогов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1697269"/>
              </p:ext>
            </p:extLst>
          </p:nvPr>
        </p:nvGraphicFramePr>
        <p:xfrm>
          <a:off x="539553" y="692700"/>
          <a:ext cx="8147247" cy="461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4567403"/>
                <a:gridCol w="2715749"/>
              </a:tblGrid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 работников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 работников торговли и обслуживания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 предпринимателей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служащих в МВД и ФСБ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военнослужащих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пенсионеров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домохозяек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безработных (состоящих на учете в ЦЗН)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родителей-инвалидов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6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неработающих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7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 детях, состоящих на ВШУ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7829577" cy="508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9"/>
                <a:gridCol w="2609859"/>
                <a:gridCol w="2609859"/>
              </a:tblGrid>
              <a:tr h="395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2013-2014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2014-2015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2015-2016</a:t>
                      </a:r>
                      <a:endParaRPr lang="ru-RU" b="1" dirty="0"/>
                    </a:p>
                  </a:txBody>
                  <a:tcPr/>
                </a:tc>
              </a:tr>
              <a:tr h="395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</a:tr>
              <a:tr h="395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 них по причине: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из них по причине: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из них по причине: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пропуски уроков без уважительной причины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пропуски уроков без уважительной причины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пропуски уроков без уважительной причины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грубые нарушения дисциплины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грубые нарушения дисциплины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грубые нарушения дисциплины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употребление алкоголя, курение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употребление алкоголя, курение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употребление алкоголя, курение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слабая успеваемость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слабая успеваемость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слабая успеваемость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неблагополучное окружение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неблагополучное окружение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неблагополучное окружение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опекаемые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опекаемые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опекаемые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90"/>
            <a:ext cx="8964488" cy="83372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/>
              <a:t>Динамика правонарушений за 4 года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3679549"/>
              </p:ext>
            </p:extLst>
          </p:nvPr>
        </p:nvGraphicFramePr>
        <p:xfrm>
          <a:off x="395536" y="764704"/>
          <a:ext cx="8424936" cy="5976684"/>
        </p:xfrm>
        <a:graphic>
          <a:graphicData uri="http://schemas.openxmlformats.org/drawingml/2006/table">
            <a:tbl>
              <a:tblPr firstRow="1" firstCol="1" bandRow="1"/>
              <a:tblGrid>
                <a:gridCol w="1837766"/>
                <a:gridCol w="1837766"/>
                <a:gridCol w="1594040"/>
                <a:gridCol w="1577682"/>
                <a:gridCol w="1577682"/>
              </a:tblGrid>
              <a:tr h="1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правонарушение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Кто совершил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учет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Ст. ст. 161 ч1 прибыл из Иркутска будучи осужденным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Волосатов Михаил  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ГДН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 с учета в связи с окончанием школы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вандализм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Минеев Максим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Сотников Анатолий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ГДН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Поставлены на учет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бродяжничество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Марченко Дмитрий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Тарбеев Александр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ГДН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Сняты с учета по ходатайству администрации школы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 из Иркутска будучи поставленным на учет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Михалев Иван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ГДН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 с учета в связи с окончанием школы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поджог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Сотников Анатолий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Шевардин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Владилен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ГДН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Профилактическая работа не дает  результата по следующим причинам: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1.Неблагополучное окружение (влияние семьи)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Отстраненность родителей от воспитания детей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Дети с ОВЗ (умственная отсталость умеренной и легкой степени)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Нет контроля со стороны родителей за проведением досуга в выходные дни и вечернее время. Под контролем только  в школе.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9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Занятость детей, состоящих на ВШУ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4019994"/>
              </p:ext>
            </p:extLst>
          </p:nvPr>
        </p:nvGraphicFramePr>
        <p:xfrm>
          <a:off x="457200" y="1700808"/>
          <a:ext cx="82296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69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2015-2016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на учете (чел)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занято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на учете (чел)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занято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на учете (чел)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занято (%)</a:t>
                      </a:r>
                    </a:p>
                  </a:txBody>
                  <a:tcPr marL="68580" marR="68580" marT="0" marB="0"/>
                </a:tc>
              </a:tr>
              <a:tr h="1084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18/100%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18/100%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12/100%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11/92%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Занятость детей (ВШУ), 2015-2016гг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930078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2777440"/>
                <a:gridCol w="1645920"/>
                <a:gridCol w="1121256"/>
                <a:gridCol w="217058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 учащегося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рождения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кружок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Шевардин Владилен Дмитриевич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12.08.2006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Природа и фантазия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Хамбеков Максим Анатольевич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28.07.2005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Природа и фантазия, шашки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Спицкий Антон Викторович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13.02.2002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Шашки, Юный растениевод, Начала экономики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Беспрозванных Владислав Михайлович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18.01.2003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Шахматы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Семенова Кристина Андреевна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06.03.2002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Волшебный крестик, Народная кукла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Беспрозванных Варвара Ивановна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31.03.2001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Баскетбол, шашки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Кузнецов Евгений Александрович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19.10.2001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Туризм, волейбол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Марченко Дмитрий Алексеевич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08.10.2001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Лыжи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Минеев Максим Николаевич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14.01.2005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Природа и фантазия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Сотников Анатолий Александрович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20.01.2004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Шашки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Тарбеев Александр Сабитович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04.09.2000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Лыжи, шашки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Шевардин Сергей Дмитриевич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16.08.2007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Дом/обучение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47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>Статистические </a:t>
            </a:r>
            <a:r>
              <a:rPr lang="ru-RU" sz="3100" b="1" dirty="0">
                <a:latin typeface="Times New Roman"/>
                <a:ea typeface="Calibri"/>
                <a:cs typeface="Times New Roman"/>
              </a:rPr>
              <a:t>данные по профилактике негативных </a:t>
            </a: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>явлений     2014-2015 </a:t>
            </a:r>
            <a:r>
              <a:rPr lang="ru-RU" sz="3100" b="1" dirty="0">
                <a:latin typeface="Times New Roman"/>
                <a:ea typeface="Calibri"/>
                <a:cs typeface="Times New Roman"/>
              </a:rPr>
              <a:t>учебный год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3513630"/>
              </p:ext>
            </p:extLst>
          </p:nvPr>
        </p:nvGraphicFramePr>
        <p:xfrm>
          <a:off x="611562" y="1532224"/>
          <a:ext cx="7488830" cy="5298559"/>
        </p:xfrm>
        <a:graphic>
          <a:graphicData uri="http://schemas.openxmlformats.org/drawingml/2006/table">
            <a:tbl>
              <a:tblPr firstRow="1" firstCol="1" bandRow="1"/>
              <a:tblGrid>
                <a:gridCol w="532066"/>
                <a:gridCol w="3361406"/>
                <a:gridCol w="1982729"/>
                <a:gridCol w="1612629"/>
              </a:tblGrid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Охват детей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Тематические классные часы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Обследование неблагополучных семей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Классные родительские собрания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70% (родители)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Общешкольное родительское собрание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37% (родители)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Разъяснительные беседы с родителями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 (родители)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Акции (Милосердие, Спеши делать добро людям, Брось сигарету, Мы против СПИДа, Противопожарная безопасность)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Обращения в КДН и ЗП, ГДН, дежурную часть ОВД, участковому инспектору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районном конкурсе по правовому воспитанию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районном конкурсе школьных наркопостов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районном конкурсе сочинений «Мои права и мои обязанности»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районном конкурсе «Молодежь выбирает жизнь»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конкурс «Главная книга страны»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Заседания МО классных руководителей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работе семинаров по профилактике негативных явлений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11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9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Психолого-педагогическое сопровождение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213205"/>
              </p:ext>
            </p:extLst>
          </p:nvPr>
        </p:nvGraphicFramePr>
        <p:xfrm>
          <a:off x="539551" y="-22323075"/>
          <a:ext cx="4355855" cy="8132086"/>
        </p:xfrm>
        <a:graphic>
          <a:graphicData uri="http://schemas.openxmlformats.org/drawingml/2006/table">
            <a:tbl>
              <a:tblPr firstRow="1" firstCol="1" bandRow="1"/>
              <a:tblGrid>
                <a:gridCol w="1719689"/>
                <a:gridCol w="2254591"/>
                <a:gridCol w="381575"/>
              </a:tblGrid>
              <a:tr h="3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 диагностики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ЭМОЦИОНАЛЬНЫХ СОСТОЯНИЙ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измерения уровня тревожности Тейлора.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школьной тревожности Филлипса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позволяет выявить характер и уровень тревожности у школьников.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эмоционально-цветовой аналогии (цветописи) А.Н.Лутошкина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предназначена для изучения особенностей эмоционального состояния испытуемого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Рисуночный тест Дж.Бука "Дом. Дерево.Человек" 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позволяет выявить степень выраженности незащищенности, тревожности, недоверия к себе, чувства неполноценности, враждебности, конфликтности, трудностей в общении, депрессивности.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ДИАГНОСТИКИ МЕЖЛИЧНОСТНЫХ ОТНОШЕНИЙ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Социометрический тест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предназначен для диагностики эмоциональных связей, т.е. взаимных симпатий между членами группы.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изучения психологического климата в коллективе А.Н.Лутошкина.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"Изучение сплоченности коллектива"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(показатели ценностно-ориентационного единства) Р.С.Немова позволяет выявить уровень сплоченности и ценностно-ориентационного единства коллектива посредством определения частоты распространения положительных положительных и отрицательных характеристик значимого для группы явления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Рисуночный тест "Рисунок семьи" (Т. Г. Хоментаускас)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позволяет выявить особенности внутрисемейного общения.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3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ПРОФЕССИОНАЛЬНОГО САМООПРЕДЕЛЕНИЯ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"Мотивы выбора профессии"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предназначена для определения, какие мотивы являются ведущими при выборе профессии: внутренние индивидуально значимые или внутренние социально значимые.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Д.Голланда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предназначен для диагностики типа личности в зависимости от способностей, желаний, увлечений, интересов.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Дифференциально-диагностический опросник Е.А.Климова "Я предпочту"</a:t>
                      </a:r>
                      <a:r>
                        <a:rPr lang="ru-RU" sz="1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направлен на определение типа профессиональной области деятельности оптанта.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Опросник для исследования познавательной сферы личности в контексте профессиональной ориентации.</a:t>
                      </a:r>
                      <a:endParaRPr lang="ru-RU" sz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" marR="5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48150" y="-22323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3" y="928671"/>
          <a:ext cx="7858182" cy="5639322"/>
        </p:xfrm>
        <a:graphic>
          <a:graphicData uri="http://schemas.openxmlformats.org/drawingml/2006/table">
            <a:tbl>
              <a:tblPr/>
              <a:tblGrid>
                <a:gridCol w="768736"/>
                <a:gridCol w="2989526"/>
                <a:gridCol w="4099920"/>
              </a:tblGrid>
              <a:tr h="42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Сфера диагностики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Методика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8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8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8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ЭМОЦИОНАЛЬНЫХ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СОСТОЯНИЙ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измерения уровня тревожности Тейлора.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 школьной тревожности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Филлипса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позволяет выявить характер и уровень тревожности у школьников.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эмоционально-цветовой аналогии (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цветописи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А.Н.Лутошкина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предназначена для изучения особенностей эмоционального состояния испытуемого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Рисуночный тест Дж.Бука "Дом.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Дерево.Человек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 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позволяет выявить степень выраженности незащищенности, тревожности, недоверия к себе, чувства неполноценности, враждебности, конфликтности, трудностей в общении, депрессивности.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43" marR="1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41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Психолого-педагогическое сопровождение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5" y="1214421"/>
          <a:ext cx="8215371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4143404"/>
                <a:gridCol w="3500464"/>
              </a:tblGrid>
              <a:tr h="44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Сфера диагностики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Методика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89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2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2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ДИАГНОСТИКИ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МЕЖЛИЧНОСТНЫХ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Социометрический тест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предназначен для диагностики эмоциональных связей, т.е. взаимных симпатий между членами группы.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изучения психологического климата в коллективе А.Н.Лутошкина.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"Изучение сплоченности коллектива"</a:t>
                      </a: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(показатели ценностно-ориентационного единства) Р.С.Немова позволяет выявить уровень сплоченности и ценностно-ориентационного единства коллектива посредством определения частоты распространения положительных положительных и отрицательных характеристик значимого для группы явления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Рисуночный тест "Рисунок семьи" (Т. Г. </a:t>
                      </a: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Хоментаускас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позволяет выявить особенности внутрисемейного общения.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022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Конституция Российской Федерации;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022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Всеобщая декларация прав человека;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022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Конвенция о правах ребенка;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657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Послание Президента Российской Федерации Федеральному Собранию Российской Федерации от 12 декабря 2012 года;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657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Стратегия государственной национальной политики Российской Федерации на период до 2015 г.;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53657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Федеральный Закон от 29.12.2012 г. №273-Ф3 «Об образовании в Российской Федерации»;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62166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Указ Президента Российской Федерации «О мерах по реализации государственной политики в области образования и науки» от 7 мая 2012 года № 599;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62166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Указ Президента Российской Федерации «О национальной стратегии действий в интересах детей на 2012-2017 годы» от 1 июня 2012 года №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761;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*"/>
              <a:tabLst>
                <a:tab pos="62166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Государственная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программа Российской Федерации «Развитие образования», утвержденная распоряжением Правительства Российской Федерации от 22 ноября 2012 г. №2148-р;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800" dirty="0">
                <a:latin typeface="Times New Roman"/>
                <a:ea typeface="Times New Roman"/>
                <a:cs typeface="Times New Roman"/>
              </a:rPr>
              <a:t>-Федеральный закон от 24 июня 1999 г. N 120-ФЗ "Об основах системы профилактики безнадзорности и правонарушений несовершеннолетних;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Концепция воспитания детей Иркутской области. 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Долгосрочная целевая программа «Профилактика наркомании и алкоголизма в молодежной среде» на 2012-2016 годы.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 Иркутской области № 07-оз от 05.03.2010г. «Об отдельных мерах по защите детей от факторов, негативно влияющих на их физическое, интеллектуальное, духовное и нравственное развитие в Иркутской области», </a:t>
            </a:r>
            <a:endParaRPr lang="ru-RU" sz="28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также нормативно-правовыми документами и  локальными актами, отражающими сущность воспитательной работы нашего общеобразовательного учреждения: 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Устав МОУ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Тугутуйской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СОШ;</a:t>
            </a:r>
            <a:endParaRPr lang="ru-RU" sz="28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Права и обязанности учащихся (одобрены на общешкольном родительском собрании Протокол №22 от 18.11.2011г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Программа по правовому воспитанию «Мы и закон» с приложениями</a:t>
            </a:r>
            <a:endParaRPr lang="ru-RU" sz="28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88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Психолого-педагогическое сопровождение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3786214"/>
                <a:gridCol w="3900486"/>
              </a:tblGrid>
              <a:tr h="610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Сфера диагностики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Методика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768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ПРОФЕССИОНАЛЬНОГО САМООПРЕДЕЛЕНИЯ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"Мотивы выбора профессии"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предназначена для определения, какие мотивы являются ведущими при выборе профессии: внутренние индивидуально значимые или внутренние социально значимые.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 Д.Голланда</a:t>
                      </a: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предназначен для диагностики типа личности в зависимости от способностей, желаний, увлечений, интересов.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Дифференциально-диагностический опросник Е.А.Климова "Я предпочту"</a:t>
                      </a: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направлен на определение типа профессиональной области деятельности оптанта.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Опросник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исследования познавательной сферы личности в контексте профессиональной ориентации.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Обобщение опыта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58952"/>
          <a:ext cx="8229600" cy="60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2271738"/>
                <a:gridCol w="1585914"/>
                <a:gridCol w="1157286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Ф.И.О. преподавателей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Участие в муниципальном конкурсе «Лучший школьный наркопост»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«Профилактика экстремизма в молодежной среде»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Скобликова Г.А.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Тарбеева Т.С.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Семинар-тренинг «Все, что тебя касается»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Тарбеева Т.С.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«Организация профилактической работы в рамках деятельности  наркопостов»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Тарбеева Т.С.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Выездное заседание антинаркотической комиссии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 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Обмен опытом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Семинар-совещание по вопросам инклюзивного образования детей с ОВЗ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Скобликова Г.А.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в рамках «Добровольческий актив»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Скобликова Г.А.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Тарбеева С.Н.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Монхоев А.С.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Система работы с одаренными  детьми и детьми «группы риска»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Август 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Савинская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Психолого-педагогическое сопровождение детей «группы риска»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Август 2015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Скобликова Г.А.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8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4450235"/>
              </p:ext>
            </p:extLst>
          </p:nvPr>
        </p:nvGraphicFramePr>
        <p:xfrm>
          <a:off x="500034" y="500042"/>
          <a:ext cx="8229600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Слет волонтерских отрядов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Команда учащихся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место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Конкурс социальных реклам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Команда учащихся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место (сертификат)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Интеллектуальная викторина «Главная книга страны»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Михалева Полина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Беспрозванных Светлана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Шаньгина Светлана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Диплом, сертификаты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«Я и мои права»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-----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 «Брось сигарету»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Волонтерский отряд  «Пульс»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Флешмоб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«Спеши делать добро»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Волонтерский отряд  «Пульс»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Посылка детям Донбасса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«Мы за здоровый образ жизни»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Волонтерский отряд  «Пульс»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 и распространение листовок, буклетов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«Посади дерево»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 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5-11 кл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Посадка саженцев сосны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«Антитеррор»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 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Учебные действия при ЧС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Социальный проект «Память сердца»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окружной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Тарбеева Ольга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967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архива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000108"/>
            <a:ext cx="6715172" cy="550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6500834"/>
            <a:ext cx="607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БАННЕР – ПОБЕДИТЕЛЬ КОНКУРСА СОЦИАЛЬНЫХ РЕКЛАМ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ФЛЕШМОБ «КРАСНАЯ ЛЕНТОЧКА»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857232"/>
            <a:ext cx="3857652" cy="2863301"/>
          </a:xfrm>
          <a:prstGeom prst="rect">
            <a:avLst/>
          </a:prstGeom>
        </p:spPr>
      </p:pic>
      <p:pic>
        <p:nvPicPr>
          <p:cNvPr id="5" name="Рисунок 4" descr="E:\право на конкурс\конкурс 2015-16\фото\103_04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67"/>
          <a:stretch>
            <a:fillRect/>
          </a:stretch>
        </p:blipFill>
        <p:spPr bwMode="auto">
          <a:xfrm>
            <a:off x="3357554" y="2924944"/>
            <a:ext cx="4670830" cy="357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ВСТРЕЧА С ШУМКОВЫМ К.М., ПРЕДСЕДАТЕЛЕМ ОБЩЕСТВА ИНВАЛИДОВ ИРКУТСКОЙ ОБЛАСТИ (член делегации </a:t>
            </a:r>
            <a:r>
              <a:rPr lang="ru-RU" sz="2400" b="1" dirty="0" err="1" smtClean="0">
                <a:solidFill>
                  <a:srgbClr val="C00000"/>
                </a:solidFill>
              </a:rPr>
              <a:t>паралимпийцев</a:t>
            </a:r>
            <a:r>
              <a:rPr lang="ru-RU" sz="2400" b="1" dirty="0" smtClean="0">
                <a:solidFill>
                  <a:srgbClr val="C00000"/>
                </a:solidFill>
              </a:rPr>
              <a:t> «Сочи 2014»)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572638" cy="342947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357562"/>
            <a:ext cx="4648196" cy="312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ВОЛОНТЕРСКИЙ ОТРЯД «ПУЛЬС»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(слет отрядов в Усть-Ордынском)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chool-11\Desktop\родительское собрание ноябрь 14\свете\фото волонтеры\CAM_00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3714776" cy="2928958"/>
          </a:xfrm>
          <a:prstGeom prst="rect">
            <a:avLst/>
          </a:prstGeom>
          <a:noFill/>
          <a:extLst/>
        </p:spPr>
      </p:pic>
      <p:pic>
        <p:nvPicPr>
          <p:cNvPr id="5" name="Picture 3" descr="C:\Users\school-11\Desktop\родительское собрание ноябрь 14\свете\фото волонтеры\CAM_00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071810"/>
            <a:ext cx="4714890" cy="3500438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ИНСПЕКТОРЫ ДПС и ГДН В НАЧАЛЬНОЙ ШКОЛЕ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«МЫ ЗА БЕЗОПАСНОЕ ДВИЖЕНИЕ»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F:\DCIM\100KC813\100_09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5612928" cy="38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ВЫЕЗДНОЕ ЗАСЕДАНИЕ АНТИНАРКОТИЧЕСКОЙ КОМИССИИ В С.ТУГУТУЙ (обмен опытом)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Tugutuy\Desktop\семинар наркопост\DSCN08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5228705" cy="392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ugutuy\Desktop\семинар наркопост\DSCN0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257686" cy="32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с подростками 15.10.2015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(участковый инспектор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ugutuy\Desktop\2015-2016\на сайт\профилактика\100_1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500966" cy="2625725"/>
          </a:xfrm>
          <a:prstGeom prst="rect">
            <a:avLst/>
          </a:prstGeom>
          <a:noFill/>
        </p:spPr>
      </p:pic>
      <p:pic>
        <p:nvPicPr>
          <p:cNvPr id="1027" name="Picture 3" descr="C:\Users\Tugutuy\Desktop\2015-2016\на сайт\профилактика\100_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2"/>
            <a:ext cx="409612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14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ПРОГРАММА ПО ПРАВОВОМУ ВОСПИТАНИЮ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«МЫ И ЗАКОН»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43434"/>
                </a:solidFill>
                <a:latin typeface="Tahoma"/>
              </a:rPr>
              <a:t>     Ничто </a:t>
            </a:r>
            <a:r>
              <a:rPr lang="ru-RU" sz="2400" dirty="0">
                <a:solidFill>
                  <a:srgbClr val="343434"/>
                </a:solidFill>
                <a:latin typeface="Tahoma"/>
              </a:rPr>
              <a:t>не действует в младых душах детских сильнее всеобщей власти примера, а между тем всеми другими примерами ничей другой в них не </a:t>
            </a:r>
            <a:r>
              <a:rPr lang="ru-RU" sz="2400" dirty="0" err="1">
                <a:solidFill>
                  <a:srgbClr val="343434"/>
                </a:solidFill>
                <a:latin typeface="Tahoma"/>
              </a:rPr>
              <a:t>впечатлевается</a:t>
            </a:r>
            <a:r>
              <a:rPr lang="ru-RU" sz="2400" dirty="0">
                <a:solidFill>
                  <a:srgbClr val="343434"/>
                </a:solidFill>
                <a:latin typeface="Tahoma"/>
              </a:rPr>
              <a:t> глубже и тверже примера родителей</a:t>
            </a:r>
            <a:r>
              <a:rPr lang="ru-RU" sz="2400" dirty="0" smtClean="0">
                <a:solidFill>
                  <a:srgbClr val="343434"/>
                </a:solidFill>
                <a:latin typeface="Tahoma"/>
              </a:rPr>
              <a:t>.</a:t>
            </a:r>
          </a:p>
          <a:p>
            <a:pPr algn="r"/>
            <a:r>
              <a:rPr lang="ru-RU" sz="2400" dirty="0" smtClean="0">
                <a:solidFill>
                  <a:srgbClr val="343434"/>
                </a:solidFill>
                <a:latin typeface="Tahoma"/>
                <a:hlinkClick r:id="rId2"/>
              </a:rPr>
              <a:t>Новиков </a:t>
            </a:r>
            <a:r>
              <a:rPr lang="ru-RU" sz="2400" dirty="0">
                <a:solidFill>
                  <a:srgbClr val="343434"/>
                </a:solidFill>
                <a:latin typeface="Tahoma"/>
                <a:hlinkClick r:id="rId2"/>
              </a:rPr>
              <a:t>Н. И</a:t>
            </a:r>
            <a:r>
              <a:rPr lang="ru-RU" dirty="0">
                <a:solidFill>
                  <a:srgbClr val="343434"/>
                </a:solidFill>
                <a:latin typeface="Tahoma"/>
                <a:hlinkClick r:id="rId2"/>
              </a:rPr>
              <a:t>.</a:t>
            </a:r>
            <a:endParaRPr lang="ru-RU" dirty="0">
              <a:solidFill>
                <a:srgbClr val="343434"/>
              </a:solidFill>
              <a:latin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98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Приложения к Программе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Профилактика детских суицидов;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2.План работы по направлению «Проблемные дети и семьи»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Профилактика экстремизма;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4.Программа антинаркотической направленности кабинета «Здоровье+»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5.Программа «Половое воспитание школьников»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6.План работы социально-психологической службы.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7.План работы Совета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профилактики</a:t>
            </a:r>
            <a:endParaRPr lang="ru-RU" sz="18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формирование и развитие правовых знаний и правовой культуры школьников, законопослушного поведения и гражданской ответственности; развитие правового самопознания; оптимизация познавательной деятельности, профилактика безнадзорности, правонарушений и преступлений школьников, воспитание основ безопасности.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3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3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53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1. Воспитание у школьников уважения к Закону, правопорядку, позитивным нравственно-правовым нормам.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2. Развитие интереса к правам человека среди учащихся, их родителей и педагогов.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3. Содействие повышению качества образования в области прав человека, законопослушного поведения школьников.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4. Усилить профилактическую работу по предупреждению правонарушений, преступлений и асоциального поведения школьников.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5. Активизация разъяснительных работ среди учащихся и родителей по правовым вопросам и разрешению конфликтных ситуаций в семье и школе.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6. Раскрытие творческого потенциала школьников через актуализацию темы прав человека, норм законов и ответственности за их несоблюдение.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направления деятельности по реализации Программы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1.Содержательное </a:t>
            </a:r>
            <a:r>
              <a:rPr lang="ru-RU" sz="5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направление.</a:t>
            </a:r>
            <a:endParaRPr lang="ru-RU" sz="5600" b="1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и адаптация  образовательных, воспитательных, психосоциальных технологий, методов; отбор учебного материала, способствующего формированию законопослушного поведения школьников;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Организация работы школы правовых знаний «Я и мои права», объединений дополнительного образования .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Развитие деятельности ученического самоуправления.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5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Социально-педагогическое направление.</a:t>
            </a:r>
            <a:endParaRPr lang="ru-RU" sz="5600" b="1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Реализация системы просветительских и психолого-педагогических мероприятий, адресованных учащимся, родителям, педагогам;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Социально-психологический мониторинг с целью выявления и коррекции имеющихся отклонений в семейном воспитании и личностном развитии школьника;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5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Управленческое направление.</a:t>
            </a:r>
            <a:endParaRPr lang="ru-RU" sz="5600" b="1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Изучение и обобщение передового правового и социально-педагогического опыта в рамках реализации программы;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Создание условий для реализации основных направлений программы;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_ Привлечение к работе в решении поставленных задач всех существующих служб, работающих с учащимися, родителями </a:t>
            </a: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и педагогами </a:t>
            </a:r>
            <a:r>
              <a:rPr lang="ru-RU" sz="5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по вопросам правового воспитания и формированию законопослушного поведения школьников.</a:t>
            </a:r>
            <a:endParaRPr lang="ru-RU" sz="5600" b="1" dirty="0">
              <a:solidFill>
                <a:schemeClr val="bg2">
                  <a:lumMod val="25000"/>
                </a:schemeClr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Прогнозируемые результаты реализации Программы</a:t>
            </a: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учащиеся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МОУ </a:t>
            </a: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Тугутуйской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СОШ должны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-обладать системой знаний в области прав и законов, уметь пользоваться этими знаниями;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уважать и соблюдать права и законы;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жить по законам морали и государства;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-быть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законопослушными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(по мере возможности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охранять правопорядок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), активно участвовать в законодательном творчестве;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быть толерантным во всех областях общественной жизни;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-осознавать нравственные ценности жизни: ответственность, честность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долг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справедливость, правдивость.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1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Сотрудничество в сфере правового воспитания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0574053"/>
              </p:ext>
            </p:extLst>
          </p:nvPr>
        </p:nvGraphicFramePr>
        <p:xfrm>
          <a:off x="457200" y="764704"/>
          <a:ext cx="8229600" cy="553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8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 МО «Тугутуйское»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Совместные рейды в неблагополучные семьи на основании докладных школы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Акты обследования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на КДН и ЗП МО «Эхирит-Булагатский район» (по необходимости)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образования МО «Эхирит-Булагатский район»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Совместные рейды в неблагополучные семьи на основании докладных школы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Акты обследования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на КДН и ЗП МО «Эхирит-Булагатский район» (по необходимости)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6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ОВД «Эхирит-Булагатский район» (участковый инспектор, инспектор ГДН)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Выезд в семьи по причине отсутствия детей в школе, разъяснительная работа с родителями по поводу своевременного информирования о причине отсутствия; противоправные действия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Выяснение причины, привод в школу, расследование преступлений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защита, органы опеки и попечительства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детей на бесплатное питание, совместные рейды в неблагополучные семьи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 детей из неблагополучных семей бесплатное питание, социальная поддержка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ДДТ, ЦДО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 на базе школы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досуга, развитие творческого потенциала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КЦСОН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Своевременное предоставление сведений о семьях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поддержка, материальная помощь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 и ЗП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Оказание помощи в работе с неблагополучными семьями по докладной школы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Выезд в семьи, принятие мер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01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2199</Words>
  <Application>Microsoft Office PowerPoint</Application>
  <PresentationFormat>Экран (4:3)</PresentationFormat>
  <Paragraphs>657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Муниципальное общеобразовательное учреждение Тугутуйская средняя общеобразовательная школа</vt:lpstr>
      <vt:lpstr>Нормативно-правовая база</vt:lpstr>
      <vt:lpstr>ПРОГРАММА ПО ПРАВОВОМУ ВОСПИТАНИЮ</vt:lpstr>
      <vt:lpstr>Приложения к Программе</vt:lpstr>
      <vt:lpstr>Цель:</vt:lpstr>
      <vt:lpstr>Задачи: </vt:lpstr>
      <vt:lpstr>Основные направления деятельности по реализации Программы </vt:lpstr>
      <vt:lpstr>Прогнозируемые результаты реализации Программы </vt:lpstr>
      <vt:lpstr>Сотрудничество в сфере правового воспитания</vt:lpstr>
      <vt:lpstr>Выписка из социального паспорта</vt:lpstr>
      <vt:lpstr>Слайд 11</vt:lpstr>
      <vt:lpstr>Слайд 12</vt:lpstr>
      <vt:lpstr>Сведения о детях, состоящих на ВШУ </vt:lpstr>
      <vt:lpstr>Динамика правонарушений за 4 года</vt:lpstr>
      <vt:lpstr>Занятость детей, состоящих на ВШУ</vt:lpstr>
      <vt:lpstr>Занятость детей (ВШУ), 2015-2016гг</vt:lpstr>
      <vt:lpstr>  Статистические данные по профилактике негативных явлений     2014-2015 учебный год </vt:lpstr>
      <vt:lpstr>Психолого-педагогическое сопровождение </vt:lpstr>
      <vt:lpstr>Психолого-педагогическое сопровождение</vt:lpstr>
      <vt:lpstr>Психолого-педагогическое сопровождение</vt:lpstr>
      <vt:lpstr>Обобщение опыта</vt:lpstr>
      <vt:lpstr>Слайд 22</vt:lpstr>
      <vt:lpstr>Из архива</vt:lpstr>
      <vt:lpstr>ФЛЕШМОБ «КРАСНАЯ ЛЕНТОЧКА» </vt:lpstr>
      <vt:lpstr>ВСТРЕЧА С ШУМКОВЫМ К.М., ПРЕДСЕДАТЕЛЕМ ОБЩЕСТВА ИНВАЛИДОВ ИРКУТСКОЙ ОБЛАСТИ (член делегации паралимпийцев «Сочи 2014») </vt:lpstr>
      <vt:lpstr>ВОЛОНТЕРСКИЙ ОТРЯД «ПУЛЬС»  (слет отрядов в Усть-Ордынском) </vt:lpstr>
      <vt:lpstr>ИНСПЕКТОРЫ ДПС и ГДН В НАЧАЛЬНОЙ ШКОЛЕ «МЫ ЗА БЕЗОПАСНОЕ ДВИЖЕНИЕ» </vt:lpstr>
      <vt:lpstr>ВЫЕЗДНОЕ ЗАСЕДАНИЕ АНТИНАРКОТИЧЕСКОЙ КОМИССИИ В С.ТУГУТУЙ (обмен опытом) </vt:lpstr>
      <vt:lpstr>Беседа с подростками 15.10.2015 (участковый инспектор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Tugutuy</cp:lastModifiedBy>
  <cp:revision>38</cp:revision>
  <dcterms:created xsi:type="dcterms:W3CDTF">2013-01-14T16:00:28Z</dcterms:created>
  <dcterms:modified xsi:type="dcterms:W3CDTF">2016-01-29T00:35:38Z</dcterms:modified>
</cp:coreProperties>
</file>